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99" r:id="rId1"/>
  </p:sldMasterIdLst>
  <p:notesMasterIdLst>
    <p:notesMasterId r:id="rId9"/>
  </p:notesMasterIdLst>
  <p:handoutMasterIdLst>
    <p:handoutMasterId r:id="rId10"/>
  </p:handoutMasterIdLst>
  <p:sldIdLst>
    <p:sldId id="315" r:id="rId2"/>
    <p:sldId id="342" r:id="rId3"/>
    <p:sldId id="343" r:id="rId4"/>
    <p:sldId id="339" r:id="rId5"/>
    <p:sldId id="340" r:id="rId6"/>
    <p:sldId id="344" r:id="rId7"/>
    <p:sldId id="337" r:id="rId8"/>
  </p:sldIdLst>
  <p:sldSz cx="9144000" cy="5143500" type="screen16x9"/>
  <p:notesSz cx="6858000" cy="9144000"/>
  <p:defaultTextStyle>
    <a:defPPr>
      <a:defRPr lang="en-IN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Source Sans Pro" panose="020B0503030403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hwin Kanhere" initials="AK" lastIdx="91" clrIdx="0">
    <p:extLst>
      <p:ext uri="{19B8F6BF-5375-455C-9EA6-DF929625EA0E}">
        <p15:presenceInfo xmlns:p15="http://schemas.microsoft.com/office/powerpoint/2012/main" userId="90d818678d35ad6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262626"/>
    <a:srgbClr val="8C1515"/>
    <a:srgbClr val="FFCCCC"/>
    <a:srgbClr val="000000"/>
    <a:srgbClr val="8D3C1E"/>
    <a:srgbClr val="C58A8A"/>
    <a:srgbClr val="FFFFFF"/>
    <a:srgbClr val="FFCE94"/>
    <a:srgbClr val="00AB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719"/>
  </p:normalViewPr>
  <p:slideViewPr>
    <p:cSldViewPr snapToGrid="0" snapToObjects="1">
      <p:cViewPr varScale="1">
        <p:scale>
          <a:sx n="213" d="100"/>
          <a:sy n="213" d="100"/>
        </p:scale>
        <p:origin x="272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F41054F-9BAA-4A1F-9399-3A336F647BB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3BCB65-0C2E-4A0A-82B8-60E8EC3C8A0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A0E32572-0E9C-42E5-BD4E-81330790567B}" type="datetimeFigureOut">
              <a:rPr lang="en-IN" altLang="en-US"/>
              <a:pPr/>
              <a:t>09-12-2022</a:t>
            </a:fld>
            <a:endParaRPr lang="en-I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90D2CD-3FF6-4E32-90AA-E1976BA6512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8078E5-71C4-4BDE-BF47-9C6A4453B2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97202ED1-D9DE-436D-8290-DC7B226725F9}" type="slidenum">
              <a:rPr lang="en-IN" altLang="en-US"/>
              <a:pPr/>
              <a:t>‹#›</a:t>
            </a:fld>
            <a:endParaRPr lang="en-I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8BD378-65FD-40CD-B9F4-3D16E9ABC74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DFFC7D-D550-4306-B659-93B6739BBF6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A82C37C1-A4C8-4DAE-BFA7-A310559A46F7}" type="datetimeFigureOut">
              <a:rPr lang="en-IN" altLang="en-US"/>
              <a:pPr/>
              <a:t>09-12-2022</a:t>
            </a:fld>
            <a:endParaRPr lang="en-IN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A1C8C64B-9814-4BA9-9B7F-B2DF931F76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735C083-C27B-4018-BF28-6B6869A64A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EC1766-8C9F-4E62-A80E-8D5D8D97229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C9DFBD-043F-4F97-ACCD-B43DE5E155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ACDDE126-FDA4-4BBA-8C40-54CAB9F6A180}" type="slidenum">
              <a:rPr lang="en-IN" altLang="en-US"/>
              <a:pPr/>
              <a:t>‹#›</a:t>
            </a:fld>
            <a:endParaRPr lang="en-I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9" descr="SUSig_White.eps">
            <a:extLst>
              <a:ext uri="{FF2B5EF4-FFF2-40B4-BE49-F238E27FC236}">
                <a16:creationId xmlns:a16="http://schemas.microsoft.com/office/drawing/2014/main" id="{4457C7BD-C9FD-45D6-A915-5E12152296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0" y="4811713"/>
            <a:ext cx="2046288" cy="18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1CE28F3-825E-44BF-A184-E545147C81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79B0034D-5E8E-4B4B-BE60-F133F6F19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134" y="364564"/>
            <a:ext cx="8089200" cy="60120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187134" y="1028692"/>
            <a:ext cx="8056216" cy="4618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100" cap="small" spc="0" baseline="0">
                <a:solidFill>
                  <a:srgbClr val="A4001D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C0E6C4-E0C3-4000-9406-C12ED74AEB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8614" b="29036"/>
          <a:stretch/>
        </p:blipFill>
        <p:spPr>
          <a:xfrm>
            <a:off x="0" y="1575776"/>
            <a:ext cx="9144000" cy="319307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31955FF-70E3-4D0E-94A7-6B95625971B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344852" y="250118"/>
            <a:ext cx="715646" cy="715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976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ED69AC-A0DB-480A-A78A-2C83AC9F80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806950"/>
            <a:ext cx="9155113" cy="3429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4" title="Stanford University">
            <a:extLst>
              <a:ext uri="{FF2B5EF4-FFF2-40B4-BE49-F238E27FC236}">
                <a16:creationId xmlns:a16="http://schemas.microsoft.com/office/drawing/2014/main" id="{61409DE7-7982-4143-B3A2-33D1692956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450" y="4883150"/>
            <a:ext cx="1546225" cy="18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603377" y="1538765"/>
            <a:ext cx="2954337" cy="925830"/>
          </a:xfrm>
          <a:prstGeom prst="rect">
            <a:avLst/>
          </a:prstGeom>
        </p:spPr>
        <p:txBody>
          <a:bodyPr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377" y="2571750"/>
            <a:ext cx="2954337" cy="93297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cap="all" spc="300">
                <a:solidFill>
                  <a:srgbClr val="A4001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665662" y="1535112"/>
            <a:ext cx="1951038" cy="1951038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defRPr lang="en-US" sz="12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64282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187133" y="1024963"/>
            <a:ext cx="8769600" cy="3718800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5" name="Title Placeholder 2">
            <a:extLst>
              <a:ext uri="{FF2B5EF4-FFF2-40B4-BE49-F238E27FC236}">
                <a16:creationId xmlns:a16="http://schemas.microsoft.com/office/drawing/2014/main" id="{90A0D6E3-9991-400C-BF77-F221D3804AA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7707313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 dirty="0"/>
              <a:t>Click to edit Master title style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0DC1FCF1-35DF-4D70-8130-B33B533FAA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</p:spTree>
    <p:extLst>
      <p:ext uri="{BB962C8B-B14F-4D97-AF65-F5344CB8AC3E}">
        <p14:creationId xmlns:p14="http://schemas.microsoft.com/office/powerpoint/2010/main" val="1149187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0" hasCustomPrompt="1"/>
          </p:nvPr>
        </p:nvSpPr>
        <p:spPr>
          <a:xfrm>
            <a:off x="207192" y="1052671"/>
            <a:ext cx="4320000" cy="3718800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 hasCustomPrompt="1"/>
          </p:nvPr>
        </p:nvSpPr>
        <p:spPr>
          <a:xfrm>
            <a:off x="4616808" y="1052671"/>
            <a:ext cx="4320000" cy="3718800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8" name="Title Placeholder 2">
            <a:extLst>
              <a:ext uri="{FF2B5EF4-FFF2-40B4-BE49-F238E27FC236}">
                <a16:creationId xmlns:a16="http://schemas.microsoft.com/office/drawing/2014/main" id="{DA849352-F485-4CF0-B066-C991324BC26D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7707313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 dirty="0"/>
              <a:t>Click to edit Master title style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59F9FC96-DD42-4285-BBE9-6240BE05B5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</p:spTree>
    <p:extLst>
      <p:ext uri="{BB962C8B-B14F-4D97-AF65-F5344CB8AC3E}">
        <p14:creationId xmlns:p14="http://schemas.microsoft.com/office/powerpoint/2010/main" val="1738341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0" hasCustomPrompt="1"/>
          </p:nvPr>
        </p:nvSpPr>
        <p:spPr>
          <a:xfrm>
            <a:off x="191774" y="1024706"/>
            <a:ext cx="8769600" cy="1816607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 hasCustomPrompt="1"/>
          </p:nvPr>
        </p:nvSpPr>
        <p:spPr>
          <a:xfrm>
            <a:off x="192322" y="2918209"/>
            <a:ext cx="8769600" cy="1816607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6" name="Title Placeholder 2">
            <a:extLst>
              <a:ext uri="{FF2B5EF4-FFF2-40B4-BE49-F238E27FC236}">
                <a16:creationId xmlns:a16="http://schemas.microsoft.com/office/drawing/2014/main" id="{B18D35F0-163E-4735-AD3D-D315A63ED615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7707313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 dirty="0"/>
              <a:t>Click to edit Master title style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EB7B36CD-BACA-43D7-8450-26AB3CA4E9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</p:spTree>
    <p:extLst>
      <p:ext uri="{BB962C8B-B14F-4D97-AF65-F5344CB8AC3E}">
        <p14:creationId xmlns:p14="http://schemas.microsoft.com/office/powerpoint/2010/main" val="1475329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192323" y="1052671"/>
            <a:ext cx="4320000" cy="3759042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 hasCustomPrompt="1"/>
          </p:nvPr>
        </p:nvSpPr>
        <p:spPr>
          <a:xfrm>
            <a:off x="4631679" y="1052671"/>
            <a:ext cx="4320000" cy="1823085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 hasCustomPrompt="1"/>
          </p:nvPr>
        </p:nvSpPr>
        <p:spPr>
          <a:xfrm>
            <a:off x="4634971" y="2943919"/>
            <a:ext cx="4316706" cy="1830230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10" name="Title Placeholder 2">
            <a:extLst>
              <a:ext uri="{FF2B5EF4-FFF2-40B4-BE49-F238E27FC236}">
                <a16:creationId xmlns:a16="http://schemas.microsoft.com/office/drawing/2014/main" id="{8A852090-AA6E-4A28-BD3E-A29677BFD0AD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7707313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 dirty="0"/>
              <a:t>Click to edit Master title style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4B36C55-C50B-4F1B-8344-A60F8C3E5B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</p:spTree>
    <p:extLst>
      <p:ext uri="{BB962C8B-B14F-4D97-AF65-F5344CB8AC3E}">
        <p14:creationId xmlns:p14="http://schemas.microsoft.com/office/powerpoint/2010/main" val="3001254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87133" y="1017528"/>
            <a:ext cx="4320000" cy="1823085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193483" y="2940669"/>
            <a:ext cx="4320000" cy="1827114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 hasCustomPrompt="1"/>
          </p:nvPr>
        </p:nvSpPr>
        <p:spPr>
          <a:xfrm>
            <a:off x="4636869" y="1017528"/>
            <a:ext cx="4320000" cy="1823085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 hasCustomPrompt="1"/>
          </p:nvPr>
        </p:nvSpPr>
        <p:spPr>
          <a:xfrm>
            <a:off x="4630517" y="2947035"/>
            <a:ext cx="4320000" cy="1827114"/>
          </a:xfrm>
        </p:spPr>
        <p:txBody>
          <a:bodyPr/>
          <a:lstStyle>
            <a:lvl1pPr>
              <a:defRPr sz="200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9" name="Title Placeholder 2">
            <a:extLst>
              <a:ext uri="{FF2B5EF4-FFF2-40B4-BE49-F238E27FC236}">
                <a16:creationId xmlns:a16="http://schemas.microsoft.com/office/drawing/2014/main" id="{B3675C2C-08E6-4A34-BB33-2697B8EF925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7707313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 dirty="0"/>
              <a:t>Click to edit Master title style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B281E116-C20D-473F-ACB0-0B355E1FE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</p:spTree>
    <p:extLst>
      <p:ext uri="{BB962C8B-B14F-4D97-AF65-F5344CB8AC3E}">
        <p14:creationId xmlns:p14="http://schemas.microsoft.com/office/powerpoint/2010/main" val="1112659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3CE6D-E728-4BB6-9885-E6BF7F3EC5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5407" y="1971532"/>
            <a:ext cx="2373186" cy="600218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Thank you!</a:t>
            </a:r>
            <a:endParaRPr lang="en-IN" dirty="0"/>
          </a:p>
        </p:txBody>
      </p:sp>
      <p:sp>
        <p:nvSpPr>
          <p:cNvPr id="5" name="Content Placeholder 10">
            <a:extLst>
              <a:ext uri="{FF2B5EF4-FFF2-40B4-BE49-F238E27FC236}">
                <a16:creationId xmlns:a16="http://schemas.microsoft.com/office/drawing/2014/main" id="{44088A1B-9A89-4A1C-9A3C-28877CB683F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3483" y="2940669"/>
            <a:ext cx="3448877" cy="1827114"/>
          </a:xfrm>
        </p:spPr>
        <p:txBody>
          <a:bodyPr/>
          <a:lstStyle>
            <a:lvl1pPr marL="0" indent="0">
              <a:buNone/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enter contact info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  <a:p>
            <a:pPr lvl="4"/>
            <a:endParaRPr lang="en-US" dirty="0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D4420A09-59C9-4B54-96E8-769F9C562C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</p:spTree>
    <p:extLst>
      <p:ext uri="{BB962C8B-B14F-4D97-AF65-F5344CB8AC3E}">
        <p14:creationId xmlns:p14="http://schemas.microsoft.com/office/powerpoint/2010/main" val="3404222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40C003-757D-4A71-8C1A-2C8858D86B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</p:spTree>
    <p:extLst>
      <p:ext uri="{BB962C8B-B14F-4D97-AF65-F5344CB8AC3E}">
        <p14:creationId xmlns:p14="http://schemas.microsoft.com/office/powerpoint/2010/main" val="3485960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764ADC5-4014-4D0C-A23D-511D2CA7D2E1}"/>
              </a:ext>
            </a:extLst>
          </p:cNvPr>
          <p:cNvSpPr/>
          <p:nvPr/>
        </p:nvSpPr>
        <p:spPr>
          <a:xfrm>
            <a:off x="1" y="4800600"/>
            <a:ext cx="9143999" cy="342900"/>
          </a:xfrm>
          <a:prstGeom prst="rect">
            <a:avLst/>
          </a:prstGeom>
          <a:solidFill>
            <a:schemeClr val="bg2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8C1515"/>
              </a:solidFill>
              <a:latin typeface="Arial"/>
            </a:endParaRPr>
          </a:p>
        </p:txBody>
      </p:sp>
      <p:sp>
        <p:nvSpPr>
          <p:cNvPr id="5122" name="Title Placeholder 2">
            <a:extLst>
              <a:ext uri="{FF2B5EF4-FFF2-40B4-BE49-F238E27FC236}">
                <a16:creationId xmlns:a16="http://schemas.microsoft.com/office/drawing/2014/main" id="{446804E1-F757-4643-8428-21AB7EFEA733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87134" y="369351"/>
            <a:ext cx="8090592" cy="60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IN" alt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78CD75-236D-4247-80EB-83FA7098D1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7134" y="1022973"/>
            <a:ext cx="8769732" cy="371730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title styles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  <a:p>
            <a:pPr lvl="4"/>
            <a:r>
              <a:rPr lang="en-US" dirty="0"/>
              <a:t>Fourth level</a:t>
            </a:r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98D8278B-8445-4553-9EFD-D01DD53DEA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38" y="4811713"/>
            <a:ext cx="846137" cy="27146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600">
                <a:solidFill>
                  <a:schemeClr val="bg1"/>
                </a:solidFill>
                <a:latin typeface="Crimson" panose="02000503000000000000" pitchFamily="50" charset="0"/>
              </a:defRPr>
            </a:lvl1pPr>
          </a:lstStyle>
          <a:p>
            <a:fld id="{15AFBCF4-FF24-49DE-AC5E-700FFC84B50E}" type="slidenum">
              <a:rPr lang="en-IN" altLang="en-US" smtClean="0"/>
              <a:pPr/>
              <a:t>‹#›</a:t>
            </a:fld>
            <a:endParaRPr lang="en-IN" alt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11A2523-A74D-4A7A-8B2E-98B2D97175FD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7517447" y="4800600"/>
            <a:ext cx="1626553" cy="3479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7F5FAB7-47FA-4237-A832-11686567CB20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8344852" y="258843"/>
            <a:ext cx="715646" cy="71564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92" r:id="rId1"/>
    <p:sldLayoutId id="2147484093" r:id="rId2"/>
    <p:sldLayoutId id="2147484094" r:id="rId3"/>
    <p:sldLayoutId id="2147484095" r:id="rId4"/>
    <p:sldLayoutId id="2147484096" r:id="rId5"/>
    <p:sldLayoutId id="2147484097" r:id="rId6"/>
    <p:sldLayoutId id="2147484098" r:id="rId7"/>
    <p:sldLayoutId id="2147484099" r:id="rId8"/>
    <p:sldLayoutId id="2147484100" r:id="rId9"/>
  </p:sldLayoutIdLst>
  <p:hf hdr="0" ftr="0" dt="0"/>
  <p:txStyles>
    <p:titleStyle>
      <a:lvl1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600" kern="1200">
          <a:solidFill>
            <a:schemeClr val="bg2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9144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3716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18288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sz="2000" kern="1200" cap="none" spc="20" baseline="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288925" indent="-2889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sz="2400" kern="1200">
          <a:solidFill>
            <a:srgbClr val="595959"/>
          </a:solidFill>
          <a:latin typeface="+mn-lt"/>
          <a:ea typeface="MS PGothic" panose="020B0600070205080204" pitchFamily="34" charset="-128"/>
          <a:cs typeface="+mn-cs"/>
        </a:defRPr>
      </a:lvl2pPr>
      <a:lvl3pPr marL="569913" indent="-2254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102000"/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914400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Courier New" panose="02070309020205020404" pitchFamily="49" charset="0"/>
        <a:buChar char="o"/>
        <a:defRPr sz="16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1258888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Source Sans Pro" panose="020B0503030403020204" pitchFamily="34" charset="0"/>
        <a:buChar char="–"/>
        <a:defRPr sz="16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13C0CF-0FEC-41FC-808D-396DFF3DC961}"/>
              </a:ext>
            </a:extLst>
          </p:cNvPr>
          <p:cNvSpPr txBox="1"/>
          <p:nvPr/>
        </p:nvSpPr>
        <p:spPr>
          <a:xfrm>
            <a:off x="729942" y="943077"/>
            <a:ext cx="76841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Learning Euler Fluid Equation Discontinuities with a Fourier Neural Operator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FE77A8-F01B-4714-B9AD-9967752795F4}"/>
              </a:ext>
            </a:extLst>
          </p:cNvPr>
          <p:cNvSpPr txBox="1"/>
          <p:nvPr/>
        </p:nvSpPr>
        <p:spPr>
          <a:xfrm>
            <a:off x="966160" y="1919276"/>
            <a:ext cx="7211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cap="small" dirty="0">
                <a:solidFill>
                  <a:srgbClr val="8C1515"/>
                </a:solidFill>
                <a:effectLst/>
                <a:latin typeface="Arial" panose="020B0604020202020204" pitchFamily="34" charset="0"/>
              </a:rPr>
              <a:t>CS230 – Deep Learning</a:t>
            </a:r>
            <a:endParaRPr lang="en-US" b="0" dirty="0">
              <a:effectLst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E7FA32-DD6E-4735-BC84-F7DE778F1366}"/>
              </a:ext>
            </a:extLst>
          </p:cNvPr>
          <p:cNvSpPr txBox="1"/>
          <p:nvPr/>
        </p:nvSpPr>
        <p:spPr>
          <a:xfrm>
            <a:off x="3158564" y="2845737"/>
            <a:ext cx="2826871" cy="574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360"/>
              </a:spcBef>
              <a:spcAft>
                <a:spcPts val="0"/>
              </a:spcAft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Taylor </a:t>
            </a:r>
            <a:r>
              <a:rPr lang="en-US" sz="1400" b="0" i="0" u="none" strike="noStrike" dirty="0" err="1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Brodine</a:t>
            </a:r>
            <a:endParaRPr lang="en-US" sz="1400" b="0" i="0" u="none" strike="noStrike" dirty="0">
              <a:solidFill>
                <a:srgbClr val="595959"/>
              </a:solidFill>
              <a:effectLst/>
              <a:latin typeface="Arial" panose="020B0604020202020204" pitchFamily="34" charset="0"/>
            </a:endParaRPr>
          </a:p>
          <a:p>
            <a:pPr algn="ctr" rtl="0">
              <a:spcBef>
                <a:spcPts val="360"/>
              </a:spcBef>
              <a:spcAft>
                <a:spcPts val="0"/>
              </a:spcAft>
            </a:pPr>
            <a:r>
              <a:rPr lang="en-US" sz="1400" dirty="0">
                <a:solidFill>
                  <a:srgbClr val="595959"/>
                </a:solidFill>
                <a:latin typeface="Arial" panose="020B0604020202020204" pitchFamily="34" charset="0"/>
              </a:rPr>
              <a:t>Ian Hokaj</a:t>
            </a:r>
            <a:endParaRPr lang="en-US" sz="1400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47407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AAB25F-02AC-4A71-A3B4-E80D2EF86EC6}"/>
              </a:ext>
            </a:extLst>
          </p:cNvPr>
          <p:cNvSpPr txBox="1"/>
          <p:nvPr/>
        </p:nvSpPr>
        <p:spPr>
          <a:xfrm>
            <a:off x="238059" y="245941"/>
            <a:ext cx="8667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Fourier Neural Operator (FNO) Overview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00D1FB-C7FE-F094-B674-600C6BC9F20D}"/>
              </a:ext>
            </a:extLst>
          </p:cNvPr>
          <p:cNvSpPr txBox="1"/>
          <p:nvPr/>
        </p:nvSpPr>
        <p:spPr>
          <a:xfrm>
            <a:off x="385168" y="748033"/>
            <a:ext cx="46410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Key Idea: Learn approximation of PDE solution operator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306C70-1CB6-B004-FFB6-9D2CF019AFCC}"/>
              </a:ext>
            </a:extLst>
          </p:cNvPr>
          <p:cNvSpPr txBox="1"/>
          <p:nvPr/>
        </p:nvSpPr>
        <p:spPr>
          <a:xfrm>
            <a:off x="5895235" y="3304327"/>
            <a:ext cx="316290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Benefits: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prior knowledge of PDE required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Resolution-invariant</a:t>
            </a:r>
            <a:endParaRPr lang="en-U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50E7E72-D0F7-70AE-9030-E86581179EB2}"/>
                  </a:ext>
                </a:extLst>
              </p:cNvPr>
              <p:cNvSpPr txBox="1"/>
              <p:nvPr/>
            </p:nvSpPr>
            <p:spPr>
              <a:xfrm>
                <a:off x="2370601" y="1146695"/>
                <a:ext cx="205812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𝑥𝑥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50E7E72-D0F7-70AE-9030-E86581179E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0601" y="1146695"/>
                <a:ext cx="2058128" cy="276999"/>
              </a:xfrm>
              <a:prstGeom prst="rect">
                <a:avLst/>
              </a:prstGeom>
              <a:blipFill>
                <a:blip r:embed="rId3"/>
                <a:stretch>
                  <a:fillRect r="-593"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1CF5BAB8-4CB1-9441-440D-B3352480D3C5}"/>
              </a:ext>
            </a:extLst>
          </p:cNvPr>
          <p:cNvSpPr txBox="1"/>
          <p:nvPr/>
        </p:nvSpPr>
        <p:spPr>
          <a:xfrm>
            <a:off x="686763" y="1140438"/>
            <a:ext cx="17157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Take a standard PDE: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C5A0BE-602E-BEB0-D73E-FC9BA0CBA4F4}"/>
              </a:ext>
            </a:extLst>
          </p:cNvPr>
          <p:cNvSpPr txBox="1"/>
          <p:nvPr/>
        </p:nvSpPr>
        <p:spPr>
          <a:xfrm>
            <a:off x="686763" y="2126495"/>
            <a:ext cx="38515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This mapping is learned by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Fourier Neural Operator: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203CBE0-F48C-9620-0BF1-DB881920230C}"/>
                  </a:ext>
                </a:extLst>
              </p:cNvPr>
              <p:cNvSpPr txBox="1"/>
              <p:nvPr/>
            </p:nvSpPr>
            <p:spPr>
              <a:xfrm>
                <a:off x="6488947" y="1643679"/>
                <a:ext cx="2888539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𝑖𝑐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𝑖𝑐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203CBE0-F48C-9620-0BF1-DB88192023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88947" y="1643679"/>
                <a:ext cx="2888539" cy="276999"/>
              </a:xfrm>
              <a:prstGeom prst="rect">
                <a:avLst/>
              </a:prstGeom>
              <a:blipFill>
                <a:blip r:embed="rId4"/>
                <a:stretch>
                  <a:fillRect t="-4444" b="-3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0B13549-F317-8CF9-8CD5-E49A25BFD475}"/>
                  </a:ext>
                </a:extLst>
              </p:cNvPr>
              <p:cNvSpPr txBox="1"/>
              <p:nvPr/>
            </p:nvSpPr>
            <p:spPr>
              <a:xfrm>
                <a:off x="686763" y="1638523"/>
                <a:ext cx="605318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There exists an operator </a:t>
                </a:r>
                <a14:m>
                  <m:oMath xmlns:m="http://schemas.openxmlformats.org/officeDocument/2006/math">
                    <m:r>
                      <a:rPr lang="en-US" sz="12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𝒢</m:t>
                    </m:r>
                  </m:oMath>
                </a14:m>
                <a:r>
                  <a:rPr lang="en-US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 mapping between initial/boundary conditions and solutions :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0B13549-F317-8CF9-8CD5-E49A25BFD4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763" y="1638523"/>
                <a:ext cx="6053181" cy="276999"/>
              </a:xfrm>
              <a:prstGeom prst="rect">
                <a:avLst/>
              </a:prstGeom>
              <a:blipFill>
                <a:blip r:embed="rId5"/>
                <a:stretch>
                  <a:fillRect l="-101" t="-4444"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42FAEFA9-CC05-F488-1A76-E0197BB789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6554" y="2815247"/>
            <a:ext cx="5277478" cy="171095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C4A4D43-4D25-729C-4EE2-7D22C50E3223}"/>
              </a:ext>
            </a:extLst>
          </p:cNvPr>
          <p:cNvSpPr txBox="1"/>
          <p:nvPr/>
        </p:nvSpPr>
        <p:spPr>
          <a:xfrm>
            <a:off x="0" y="4842042"/>
            <a:ext cx="56850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en-US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Zongyi</a:t>
            </a:r>
            <a:r>
              <a:rPr 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 et al. “Fourier Neural Operator for Parametric Partial Differential Equations,” 2020.</a:t>
            </a:r>
          </a:p>
        </p:txBody>
      </p:sp>
    </p:spTree>
    <p:extLst>
      <p:ext uri="{BB962C8B-B14F-4D97-AF65-F5344CB8AC3E}">
        <p14:creationId xmlns:p14="http://schemas.microsoft.com/office/powerpoint/2010/main" val="4001273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AAB25F-02AC-4A71-A3B4-E80D2EF86EC6}"/>
              </a:ext>
            </a:extLst>
          </p:cNvPr>
          <p:cNvSpPr txBox="1"/>
          <p:nvPr/>
        </p:nvSpPr>
        <p:spPr>
          <a:xfrm>
            <a:off x="238059" y="245941"/>
            <a:ext cx="8667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FNO Modifications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C5A0BE-602E-BEB0-D73E-FC9BA0CBA4F4}"/>
              </a:ext>
            </a:extLst>
          </p:cNvPr>
          <p:cNvSpPr txBox="1"/>
          <p:nvPr/>
        </p:nvSpPr>
        <p:spPr>
          <a:xfrm>
            <a:off x="5292448" y="3781431"/>
            <a:ext cx="3851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Baselines: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Adapted FNO, same training hyperparameters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U-Net, same training hyperparameters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51058E-50BD-680E-C3E8-0E9DCF8A246E}"/>
              </a:ext>
            </a:extLst>
          </p:cNvPr>
          <p:cNvSpPr txBox="1"/>
          <p:nvPr/>
        </p:nvSpPr>
        <p:spPr>
          <a:xfrm>
            <a:off x="577013" y="3700334"/>
            <a:ext cx="38515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Modifications: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1D Conv Layer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Bias Layer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Normalization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Loss Function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8169CACA-6B9F-729C-C6BF-37488626E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38" y="689870"/>
            <a:ext cx="8455123" cy="288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129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ADE289EC-A3CF-3A14-A26E-C9C6D50D4E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2371" y="221509"/>
            <a:ext cx="4252769" cy="227061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1AAB25F-02AC-4A71-A3B4-E80D2EF86EC6}"/>
              </a:ext>
            </a:extLst>
          </p:cNvPr>
          <p:cNvSpPr txBox="1"/>
          <p:nvPr/>
        </p:nvSpPr>
        <p:spPr>
          <a:xfrm>
            <a:off x="238059" y="245941"/>
            <a:ext cx="8667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Generation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9A198E-94AF-6D6D-A2FF-4D1F41DCDC81}"/>
              </a:ext>
            </a:extLst>
          </p:cNvPr>
          <p:cNvSpPr txBox="1"/>
          <p:nvPr/>
        </p:nvSpPr>
        <p:spPr>
          <a:xfrm>
            <a:off x="0" y="4846597"/>
            <a:ext cx="741281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[2] </a:t>
            </a:r>
            <a:r>
              <a:rPr lang="en-US" sz="9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C. Parkinson and M. </a:t>
            </a:r>
            <a:r>
              <a:rPr lang="en-US" sz="9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Ceccia</a:t>
            </a:r>
            <a:r>
              <a:rPr lang="en-US" sz="9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"Time-Optimal Paths for Simple Cars with Moving Obstacles in the Hamilton-Jacobi Formulation," 2022</a:t>
            </a:r>
            <a:endParaRPr 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D5D794-E8C6-C825-E3AF-B45548666AC5}"/>
              </a:ext>
            </a:extLst>
          </p:cNvPr>
          <p:cNvSpPr txBox="1"/>
          <p:nvPr/>
        </p:nvSpPr>
        <p:spPr>
          <a:xfrm>
            <a:off x="331694" y="2085001"/>
            <a:ext cx="4510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Solve system analytically using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self-similarity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with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uniform random initial conditions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3F21E4-AA10-B372-61E6-D21D636FEF76}"/>
              </a:ext>
            </a:extLst>
          </p:cNvPr>
          <p:cNvSpPr txBox="1"/>
          <p:nvPr/>
        </p:nvSpPr>
        <p:spPr>
          <a:xfrm>
            <a:off x="458449" y="694545"/>
            <a:ext cx="37122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Solving the Euler Fluid Equations (system of PDEs):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0B23650-4617-D237-E05E-EAFE1C6F7361}"/>
              </a:ext>
            </a:extLst>
          </p:cNvPr>
          <p:cNvCxnSpPr>
            <a:cxnSpLocks/>
          </p:cNvCxnSpPr>
          <p:nvPr/>
        </p:nvCxnSpPr>
        <p:spPr>
          <a:xfrm>
            <a:off x="4883628" y="-1214"/>
            <a:ext cx="27860" cy="4808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7553304-6315-E14A-63D8-009FB5AB1BAB}"/>
                  </a:ext>
                </a:extLst>
              </p:cNvPr>
              <p:cNvSpPr txBox="1"/>
              <p:nvPr/>
            </p:nvSpPr>
            <p:spPr>
              <a:xfrm>
                <a:off x="997399" y="1116901"/>
                <a:ext cx="2382319" cy="6935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</m:num>
                        <m:den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𝜕</m:t>
                          </m:r>
                        </m:num>
                        <m:den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d>
                        <m:d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1400" i="1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  <m:sSup>
                                  <m:sSup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p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</m:mr>
                            <m:mr>
                              <m:e>
                                <m:d>
                                  <m:dPr>
                                    <m:ctrlP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i="1">
                                        <a:latin typeface="Cambria Math" panose="02040503050406030204" pitchFamily="18" charset="0"/>
                                      </a:rPr>
                                      <m:t>𝐸</m:t>
                                    </m:r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</m:d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7553304-6315-E14A-63D8-009FB5AB1B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7399" y="1116901"/>
                <a:ext cx="2382319" cy="69358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31842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AAB25F-02AC-4A71-A3B4-E80D2EF86EC6}"/>
              </a:ext>
            </a:extLst>
          </p:cNvPr>
          <p:cNvSpPr txBox="1"/>
          <p:nvPr/>
        </p:nvSpPr>
        <p:spPr>
          <a:xfrm>
            <a:off x="238059" y="245941"/>
            <a:ext cx="8667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Results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0E946A8-6BD3-5F0E-8353-EE6CB78EADAA}"/>
                  </a:ext>
                </a:extLst>
              </p:cNvPr>
              <p:cNvSpPr txBox="1"/>
              <p:nvPr/>
            </p:nvSpPr>
            <p:spPr>
              <a:xfrm>
                <a:off x="469879" y="761312"/>
                <a:ext cx="3863787" cy="24622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Tuned </a:t>
                </a:r>
                <a:r>
                  <a:rPr lang="en-US" sz="1400" dirty="0" err="1"/>
                  <a:t>Hyperparemetsr</a:t>
                </a:r>
                <a:r>
                  <a:rPr lang="en-US" sz="1400" dirty="0"/>
                  <a:t>: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sz="1400" dirty="0"/>
                  <a:t>Fourier modes: 16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sz="1400" dirty="0"/>
                  <a:t>Upscale channel width: 64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sz="1400" dirty="0"/>
                  <a:t>No. epochs: 500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400" b="0" i="1" dirty="0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1400" dirty="0"/>
                  <a:t>: 0.001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400" b="0" i="1" dirty="0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1400" dirty="0"/>
                  <a:t> step: 100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US" sz="1400" dirty="0"/>
                  <a:t>: 0.5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sz="1400" dirty="0"/>
                  <a:t>Normalization: Range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sz="1400" dirty="0"/>
                  <a:t>Batch size: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sz="1400" dirty="0"/>
                  <a:t>Train time (per epoch):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en-US" sz="1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0E946A8-6BD3-5F0E-8353-EE6CB78EAD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9879" y="761312"/>
                <a:ext cx="3863787" cy="2462213"/>
              </a:xfrm>
              <a:prstGeom prst="rect">
                <a:avLst/>
              </a:prstGeom>
              <a:blipFill>
                <a:blip r:embed="rId2"/>
                <a:stretch>
                  <a:fillRect l="-473" t="-4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Histogram&#10;&#10;Description automatically generated with medium confidence">
            <a:extLst>
              <a:ext uri="{FF2B5EF4-FFF2-40B4-BE49-F238E27FC236}">
                <a16:creationId xmlns:a16="http://schemas.microsoft.com/office/drawing/2014/main" id="{8A6C630E-4684-E355-1C99-E2F88838F9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003" y="245941"/>
            <a:ext cx="3734597" cy="28009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07CD010-BBC0-642E-3638-214B6339BF80}"/>
              </a:ext>
            </a:extLst>
          </p:cNvPr>
          <p:cNvSpPr txBox="1"/>
          <p:nvPr/>
        </p:nvSpPr>
        <p:spPr>
          <a:xfrm>
            <a:off x="5221826" y="3360717"/>
            <a:ext cx="2883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Overlay </a:t>
            </a:r>
            <a:r>
              <a:rPr lang="en-US" sz="1400" dirty="0" err="1"/>
              <a:t>basline</a:t>
            </a:r>
            <a:r>
              <a:rPr lang="en-US" sz="1400" dirty="0"/>
              <a:t> training?</a:t>
            </a:r>
          </a:p>
        </p:txBody>
      </p:sp>
    </p:spTree>
    <p:extLst>
      <p:ext uri="{BB962C8B-B14F-4D97-AF65-F5344CB8AC3E}">
        <p14:creationId xmlns:p14="http://schemas.microsoft.com/office/powerpoint/2010/main" val="3685750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AAB25F-02AC-4A71-A3B4-E80D2EF86EC6}"/>
              </a:ext>
            </a:extLst>
          </p:cNvPr>
          <p:cNvSpPr txBox="1"/>
          <p:nvPr/>
        </p:nvSpPr>
        <p:spPr>
          <a:xfrm>
            <a:off x="238059" y="245941"/>
            <a:ext cx="8667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Upscaling Performance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9A198E-94AF-6D6D-A2FF-4D1F41DCDC81}"/>
              </a:ext>
            </a:extLst>
          </p:cNvPr>
          <p:cNvSpPr txBox="1"/>
          <p:nvPr/>
        </p:nvSpPr>
        <p:spPr>
          <a:xfrm>
            <a:off x="0" y="4846597"/>
            <a:ext cx="741281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[2] </a:t>
            </a:r>
            <a:r>
              <a:rPr lang="en-US" sz="9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C. Parkinson and M. </a:t>
            </a:r>
            <a:r>
              <a:rPr lang="en-US" sz="9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Ceccia</a:t>
            </a:r>
            <a:r>
              <a:rPr lang="en-US" sz="9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"Time-Optimal Paths for Simple Cars with Moving Obstacles in the Hamilton-Jacobi Formulation," 2022</a:t>
            </a:r>
            <a:endParaRPr 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CB0BBF32-9FD6-3ED6-B73B-E530814C9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8701" y="615273"/>
            <a:ext cx="4252769" cy="22706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D1BD59-7005-3A8D-3ECB-AB705F1CEB76}"/>
              </a:ext>
            </a:extLst>
          </p:cNvPr>
          <p:cNvSpPr txBox="1"/>
          <p:nvPr/>
        </p:nvSpPr>
        <p:spPr>
          <a:xfrm>
            <a:off x="1032387" y="1258529"/>
            <a:ext cx="2068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Both upscaling plots</a:t>
            </a:r>
          </a:p>
        </p:txBody>
      </p:sp>
    </p:spTree>
    <p:extLst>
      <p:ext uri="{BB962C8B-B14F-4D97-AF65-F5344CB8AC3E}">
        <p14:creationId xmlns:p14="http://schemas.microsoft.com/office/powerpoint/2010/main" val="1994397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98;p14">
            <a:extLst>
              <a:ext uri="{FF2B5EF4-FFF2-40B4-BE49-F238E27FC236}">
                <a16:creationId xmlns:a16="http://schemas.microsoft.com/office/drawing/2014/main" id="{8A330C34-4083-485A-9963-DC354948DCC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8050" y="1844875"/>
            <a:ext cx="7707900" cy="650700"/>
          </a:xfrm>
          <a:prstGeom prst="rect">
            <a:avLst/>
          </a:prstGeom>
        </p:spPr>
        <p:txBody>
          <a:bodyPr spcFirstLastPara="1" wrap="square" lIns="0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dirty="0">
                <a:solidFill>
                  <a:schemeClr val="bg2"/>
                </a:solidFill>
              </a:rPr>
              <a:t>THANK YOU</a:t>
            </a:r>
            <a:endParaRPr sz="33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908650"/>
      </p:ext>
    </p:extLst>
  </p:cSld>
  <p:clrMapOvr>
    <a:masterClrMapping/>
  </p:clrMapOvr>
</p:sld>
</file>

<file path=ppt/theme/theme1.xml><?xml version="1.0" encoding="utf-8"?>
<a:theme xmlns:a="http://schemas.openxmlformats.org/drawingml/2006/main" name="SU_Template_TopBar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8954</TotalTime>
  <Words>268</Words>
  <Application>Microsoft Office PowerPoint</Application>
  <PresentationFormat>On-screen Show (16:9)</PresentationFormat>
  <Paragraphs>45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Calibri</vt:lpstr>
      <vt:lpstr>Cambria Math</vt:lpstr>
      <vt:lpstr>Courier New</vt:lpstr>
      <vt:lpstr>Crimson</vt:lpstr>
      <vt:lpstr>Source Sans Pro</vt:lpstr>
      <vt:lpstr>Source Sans Pro Semibold</vt:lpstr>
      <vt:lpstr>Wingdings</vt:lpstr>
      <vt:lpstr>SU_Template_TopBar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>Stanford University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Guidelines</dc:title>
  <dc:creator>Ashwin Kanhere</dc:creator>
  <dc:description>2012 PowerPoint template redesign</dc:description>
  <cp:lastModifiedBy>Ian Michael Hokaj</cp:lastModifiedBy>
  <cp:revision>222</cp:revision>
  <dcterms:created xsi:type="dcterms:W3CDTF">2019-08-21T00:14:34Z</dcterms:created>
  <dcterms:modified xsi:type="dcterms:W3CDTF">2022-12-10T00:39:52Z</dcterms:modified>
</cp:coreProperties>
</file>